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FA47-24E7-4D6E-B80A-BA4D9962C952}" type="datetimeFigureOut">
              <a:rPr lang="hu-HU" smtClean="0"/>
              <a:pPr/>
              <a:t>2018. 01. 20.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4C29-549A-4030-91E1-2AD94F9C75F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FA47-24E7-4D6E-B80A-BA4D9962C952}" type="datetimeFigureOut">
              <a:rPr lang="hu-HU" smtClean="0"/>
              <a:pPr/>
              <a:t>2018. 01. 20.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4C29-549A-4030-91E1-2AD94F9C75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FA47-24E7-4D6E-B80A-BA4D9962C952}" type="datetimeFigureOut">
              <a:rPr lang="hu-HU" smtClean="0"/>
              <a:pPr/>
              <a:t>2018. 01. 20.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4C29-549A-4030-91E1-2AD94F9C75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FA47-24E7-4D6E-B80A-BA4D9962C952}" type="datetimeFigureOut">
              <a:rPr lang="hu-HU" smtClean="0"/>
              <a:pPr/>
              <a:t>2018. 01. 20.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4C29-549A-4030-91E1-2AD94F9C75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FA47-24E7-4D6E-B80A-BA4D9962C952}" type="datetimeFigureOut">
              <a:rPr lang="hu-HU" smtClean="0"/>
              <a:pPr/>
              <a:t>2018. 01. 20.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4C29-549A-4030-91E1-2AD94F9C75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FA47-24E7-4D6E-B80A-BA4D9962C952}" type="datetimeFigureOut">
              <a:rPr lang="hu-HU" smtClean="0"/>
              <a:pPr/>
              <a:t>2018. 01. 20.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4C29-549A-4030-91E1-2AD94F9C75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FA47-24E7-4D6E-B80A-BA4D9962C952}" type="datetimeFigureOut">
              <a:rPr lang="hu-HU" smtClean="0"/>
              <a:pPr/>
              <a:t>2018. 01. 20.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4C29-549A-4030-91E1-2AD94F9C75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FA47-24E7-4D6E-B80A-BA4D9962C952}" type="datetimeFigureOut">
              <a:rPr lang="hu-HU" smtClean="0"/>
              <a:pPr/>
              <a:t>2018. 01. 20.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4C29-549A-4030-91E1-2AD94F9C75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FA47-24E7-4D6E-B80A-BA4D9962C952}" type="datetimeFigureOut">
              <a:rPr lang="hu-HU" smtClean="0"/>
              <a:pPr/>
              <a:t>2018. 01. 20.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4C29-549A-4030-91E1-2AD94F9C75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FA47-24E7-4D6E-B80A-BA4D9962C952}" type="datetimeFigureOut">
              <a:rPr lang="hu-HU" smtClean="0"/>
              <a:pPr/>
              <a:t>2018. 01. 20.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4C29-549A-4030-91E1-2AD94F9C75F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Téglalap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A65FA47-24E7-4D6E-B80A-BA4D9962C952}" type="datetimeFigureOut">
              <a:rPr lang="hu-HU" smtClean="0"/>
              <a:pPr/>
              <a:t>2018. 01. 20.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7084C29-549A-4030-91E1-2AD94F9C75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65FA47-24E7-4D6E-B80A-BA4D9962C952}" type="datetimeFigureOut">
              <a:rPr lang="hu-HU" smtClean="0"/>
              <a:pPr/>
              <a:t>2018. 01. 20.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084C29-549A-4030-91E1-2AD94F9C75F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D242A6-E99E-462B-92F0-BF6F49E1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617368"/>
          </a:xfrm>
        </p:spPr>
        <p:txBody>
          <a:bodyPr>
            <a:normAutofit/>
          </a:bodyPr>
          <a:lstStyle/>
          <a:p>
            <a:pPr algn="ctr"/>
            <a:r>
              <a:rPr lang="hu-HU" sz="4800" dirty="0"/>
              <a:t>Hajós György</a:t>
            </a:r>
          </a:p>
        </p:txBody>
      </p:sp>
      <p:pic>
        <p:nvPicPr>
          <p:cNvPr id="5" name="Tartalom helye 4" descr="A képen férfi, személy, öltöny, nyakkendő látható&#10;&#10;A leírás teljesen megbízható">
            <a:extLst>
              <a:ext uri="{FF2B5EF4-FFF2-40B4-BE49-F238E27FC236}">
                <a16:creationId xmlns:a16="http://schemas.microsoft.com/office/drawing/2014/main" id="{B58469B9-D85B-4DF7-85C7-99AA330738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132856"/>
            <a:ext cx="2889907" cy="3795412"/>
          </a:xfr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4DABF51A-8581-4893-B06D-20A02C347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1888862"/>
            <a:ext cx="2740093" cy="360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21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Hajós György</a:t>
            </a:r>
            <a:br>
              <a:rPr lang="hu-HU" dirty="0"/>
            </a:br>
            <a:r>
              <a:rPr lang="hu-HU" dirty="0"/>
              <a:t>matematikus élete és munkássága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824536"/>
          </a:xfrm>
        </p:spPr>
        <p:txBody>
          <a:bodyPr>
            <a:normAutofit fontScale="92500"/>
          </a:bodyPr>
          <a:lstStyle/>
          <a:p>
            <a:r>
              <a:rPr lang="hu-HU" b="1" dirty="0"/>
              <a:t>Hajós György magyar matematikus, a geometria világhírű tudósa, kiváló előadó, egyetemi tanár, a Magyar Tudományos Akadémia tagja, kétszeres Kossuth-díjas.</a:t>
            </a:r>
          </a:p>
          <a:p>
            <a:endParaRPr lang="hu-HU" b="1" dirty="0"/>
          </a:p>
          <a:p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György Hajós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was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Hungarian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mathematician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, a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world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famous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scientist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geometry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excelent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lecturer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, professor,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member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Hungarian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scientific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Academy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, Kossuth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prize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two-times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winner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049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Család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Hajós György 1912. február 21-én született Budapesten; dédnagyapja Clark Ádám a híres skót mérnök volt, aki a Széchenyi Lánchidat építette Budapesten. Hajós György 1972. március 17-én halt meg Budapesten. </a:t>
            </a:r>
          </a:p>
          <a:p>
            <a:endParaRPr lang="hu-HU" dirty="0"/>
          </a:p>
          <a:p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György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Hajós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was born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21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February, 1912, in Budapest; his great-grandfather, Adam Clark, was the famous Scottish engineer who built the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Széchenyi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Chain Bridge in Budapest.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György Hajós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died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March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17, 1972,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in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Budapest.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A4E263D-53D5-4052-889B-03981724583E}"/>
              </a:ext>
            </a:extLst>
          </p:cNvPr>
          <p:cNvSpPr txBox="1"/>
          <p:nvPr/>
        </p:nvSpPr>
        <p:spPr>
          <a:xfrm>
            <a:off x="5148064" y="404664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b="1" dirty="0" err="1">
                <a:solidFill>
                  <a:srgbClr val="FFFF00"/>
                </a:solidFill>
              </a:rPr>
              <a:t>Family</a:t>
            </a:r>
            <a:endParaRPr lang="hu-HU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7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Gyermekkor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hu-HU" dirty="0"/>
              <a:t>Már gyermekkorában nagyon jó matematikai képességekkel rendelkezett. Tizenhárom éves korában képes volt megoldani a legnehezebb feladatokat a Középiskolai Matematikai és Fizikai Lapok újságban.</a:t>
            </a:r>
          </a:p>
          <a:p>
            <a:endParaRPr lang="hu-HU" dirty="0"/>
          </a:p>
          <a:p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 had very good mathematical abilities during his childhood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. 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 the age of thirteen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 was able to solve the most difficult tasks in the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Journal of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Secondary School of Mathematics and Physics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83A58B11-5C95-43E4-9242-83880DD68A0B}"/>
              </a:ext>
            </a:extLst>
          </p:cNvPr>
          <p:cNvSpPr txBox="1"/>
          <p:nvPr/>
        </p:nvSpPr>
        <p:spPr>
          <a:xfrm>
            <a:off x="5158408" y="437522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b="1" dirty="0" err="1">
                <a:solidFill>
                  <a:srgbClr val="FFFF00"/>
                </a:solidFill>
              </a:rPr>
              <a:t>Childhood</a:t>
            </a:r>
            <a:endParaRPr lang="hu-HU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517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Munkái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Dolgozott a csoportelméleten, grafikonelméleten és geometrián. Legfontosabb munkája az volt, hogy bizonyítsa </a:t>
            </a:r>
            <a:r>
              <a:rPr lang="hu-HU" dirty="0" err="1"/>
              <a:t>Minkowski</a:t>
            </a:r>
            <a:r>
              <a:rPr lang="hu-HU" dirty="0"/>
              <a:t> német matematikai elképzelését, amelyet 1941-ben (</a:t>
            </a:r>
            <a:r>
              <a:rPr lang="hu-HU" dirty="0" err="1"/>
              <a:t>Minkowski</a:t>
            </a:r>
            <a:r>
              <a:rPr lang="hu-HU" dirty="0"/>
              <a:t>-Hajós-tétel) végzett csoportelmélete révén valósított meg.</a:t>
            </a:r>
          </a:p>
          <a:p>
            <a:endParaRPr lang="hu-HU" dirty="0"/>
          </a:p>
          <a:p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ho worked in group theory, graph theory, and geometry.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His most important work was to prove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Minkowski's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German mathematical idea, which he achieved through his group theory in 1941 (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Minkowski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Hajós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-theorem).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18DF927-C9AC-4228-BF35-63341612650A}"/>
              </a:ext>
            </a:extLst>
          </p:cNvPr>
          <p:cNvSpPr txBox="1"/>
          <p:nvPr/>
        </p:nvSpPr>
        <p:spPr>
          <a:xfrm>
            <a:off x="5148064" y="397091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b="1" dirty="0" err="1">
                <a:solidFill>
                  <a:srgbClr val="FFFF00"/>
                </a:solidFill>
              </a:rPr>
              <a:t>His</a:t>
            </a:r>
            <a:r>
              <a:rPr lang="hu-HU" sz="4400" b="1" dirty="0">
                <a:solidFill>
                  <a:srgbClr val="FFFF00"/>
                </a:solidFill>
              </a:rPr>
              <a:t> </a:t>
            </a:r>
            <a:r>
              <a:rPr lang="hu-HU" sz="4400" b="1" dirty="0" err="1">
                <a:solidFill>
                  <a:srgbClr val="FFFF00"/>
                </a:solidFill>
              </a:rPr>
              <a:t>works</a:t>
            </a:r>
            <a:endParaRPr lang="hu-HU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9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Tudományos fokozatok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1935-ben szerzett tanári fokozatot és kapott pozíciót a Budapesti Műszaki Egyetemen 1935 és 1949 között, majd ugyanitt doktorátust szerzett 1938-ban. Egyetemi tanárrá vált az Eötvös Lóránd Tudomány Egyetemen és 1972-ben bekövetkezett haláláig ott dolgozott. Elnöke volt a </a:t>
            </a:r>
            <a:r>
              <a:rPr lang="en-US" dirty="0" err="1"/>
              <a:t>Bolyai</a:t>
            </a:r>
            <a:r>
              <a:rPr lang="en-US" dirty="0"/>
              <a:t> </a:t>
            </a:r>
            <a:r>
              <a:rPr lang="en-US" dirty="0" err="1"/>
              <a:t>János</a:t>
            </a:r>
            <a:r>
              <a:rPr lang="en-US" dirty="0"/>
              <a:t> </a:t>
            </a:r>
            <a:r>
              <a:rPr lang="en-US" dirty="0" err="1"/>
              <a:t>Matematikai</a:t>
            </a:r>
            <a:r>
              <a:rPr lang="en-US" dirty="0"/>
              <a:t> </a:t>
            </a:r>
            <a:r>
              <a:rPr lang="en-US" dirty="0" err="1"/>
              <a:t>Társaság</a:t>
            </a:r>
            <a:r>
              <a:rPr lang="hu-HU" dirty="0" err="1"/>
              <a:t>nak</a:t>
            </a:r>
            <a:r>
              <a:rPr lang="hu-HU" dirty="0"/>
              <a:t> 1963 és 1972 között.</a:t>
            </a:r>
          </a:p>
          <a:p>
            <a:endParaRPr lang="hu-HU" dirty="0"/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He earned a teaching degree from the University of Budapest in 1935. He then took a position at the Technical University of Budapest, where he stayed from 1935 to 1949. While at the Technical University of Budapest, he earned a doctorate in 1938. He became a professor at the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Eötvös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Loránd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University in 1949 and remained there until his death in 1972. Additionally he was president of the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János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Bolyai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Mathematical Society from 1963 to 1972.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3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5829EB-2DF5-4D23-9470-17B6A48E6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04" y="5184648"/>
            <a:ext cx="6408712" cy="1673352"/>
          </a:xfrm>
        </p:spPr>
        <p:txBody>
          <a:bodyPr>
            <a:normAutofit/>
          </a:bodyPr>
          <a:lstStyle/>
          <a:p>
            <a:r>
              <a:rPr lang="hu-HU" sz="4400" dirty="0"/>
              <a:t>Készítette/</a:t>
            </a:r>
            <a:r>
              <a:rPr lang="hu-HU" sz="4400" dirty="0" err="1"/>
              <a:t>Made</a:t>
            </a:r>
            <a:r>
              <a:rPr lang="hu-HU" sz="4400" dirty="0"/>
              <a:t> </a:t>
            </a:r>
            <a:r>
              <a:rPr lang="hu-HU" sz="4400" dirty="0" err="1"/>
              <a:t>by</a:t>
            </a:r>
            <a:r>
              <a:rPr lang="hu-HU" sz="4400" dirty="0"/>
              <a:t>:</a:t>
            </a:r>
            <a:br>
              <a:rPr lang="hu-HU" sz="4400" dirty="0"/>
            </a:br>
            <a:r>
              <a:rPr lang="hu-HU" sz="4400" dirty="0"/>
              <a:t>Deutsch Botond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1AB1623-8A3E-48AB-AFD1-9A769DB7D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9105" y="548680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>
                <a:solidFill>
                  <a:srgbClr val="FFFF00"/>
                </a:solidFill>
              </a:rPr>
              <a:t>Köszönöm a figyelmet!</a:t>
            </a:r>
          </a:p>
          <a:p>
            <a:pPr algn="ctr"/>
            <a:r>
              <a:rPr lang="hu-HU" sz="4000" b="1" dirty="0" err="1">
                <a:solidFill>
                  <a:srgbClr val="FFFF00"/>
                </a:solidFill>
              </a:rPr>
              <a:t>Thank</a:t>
            </a:r>
            <a:r>
              <a:rPr lang="hu-HU" sz="4000" b="1" dirty="0">
                <a:solidFill>
                  <a:srgbClr val="FFFF00"/>
                </a:solidFill>
              </a:rPr>
              <a:t> </a:t>
            </a:r>
            <a:r>
              <a:rPr lang="hu-HU" sz="4000" b="1" dirty="0" err="1">
                <a:solidFill>
                  <a:srgbClr val="FFFF00"/>
                </a:solidFill>
              </a:rPr>
              <a:t>you</a:t>
            </a:r>
            <a:r>
              <a:rPr lang="hu-HU" sz="4000" b="1" dirty="0">
                <a:solidFill>
                  <a:srgbClr val="FFFF00"/>
                </a:solidFill>
              </a:rPr>
              <a:t> </a:t>
            </a:r>
            <a:r>
              <a:rPr lang="hu-HU" sz="4000" b="1" dirty="0" err="1">
                <a:solidFill>
                  <a:srgbClr val="FFFF00"/>
                </a:solidFill>
              </a:rPr>
              <a:t>for</a:t>
            </a:r>
            <a:r>
              <a:rPr lang="hu-HU" sz="4000" b="1" dirty="0">
                <a:solidFill>
                  <a:srgbClr val="FFFF00"/>
                </a:solidFill>
              </a:rPr>
              <a:t> </a:t>
            </a:r>
            <a:r>
              <a:rPr lang="hu-HU" sz="4000" b="1" dirty="0" err="1">
                <a:solidFill>
                  <a:srgbClr val="FFFF00"/>
                </a:solidFill>
              </a:rPr>
              <a:t>your</a:t>
            </a:r>
            <a:r>
              <a:rPr lang="hu-HU" sz="4000" b="1" dirty="0">
                <a:solidFill>
                  <a:srgbClr val="FFFF00"/>
                </a:solidFill>
              </a:rPr>
              <a:t> </a:t>
            </a:r>
            <a:r>
              <a:rPr lang="hu-HU" sz="4000" b="1" dirty="0" err="1">
                <a:solidFill>
                  <a:srgbClr val="FFFF00"/>
                </a:solidFill>
              </a:rPr>
              <a:t>attention</a:t>
            </a:r>
            <a:r>
              <a:rPr lang="hu-HU" sz="4000" b="1" dirty="0">
                <a:solidFill>
                  <a:srgbClr val="FFFF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79789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194</TotalTime>
  <Words>372</Words>
  <Application>Microsoft Office PowerPoint</Application>
  <PresentationFormat>Diavetítés a képernyőre (4:3 oldalarány)</PresentationFormat>
  <Paragraphs>27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Arial</vt:lpstr>
      <vt:lpstr>Corbel</vt:lpstr>
      <vt:lpstr>Wingdings</vt:lpstr>
      <vt:lpstr>Wingdings 2</vt:lpstr>
      <vt:lpstr>Wingdings 3</vt:lpstr>
      <vt:lpstr>Modul</vt:lpstr>
      <vt:lpstr>Hajós György</vt:lpstr>
      <vt:lpstr>Hajós György matematikus élete és munkássága</vt:lpstr>
      <vt:lpstr>Család</vt:lpstr>
      <vt:lpstr>Gyermekkor</vt:lpstr>
      <vt:lpstr>Munkái</vt:lpstr>
      <vt:lpstr>Tudományos fokozatok</vt:lpstr>
      <vt:lpstr>Készítette/Made by: Deutsch Botond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Hajós György matematikus élete és munkássága</dc:title>
  <dc:creator>Custom</dc:creator>
  <cp:lastModifiedBy>CsepanyGergely</cp:lastModifiedBy>
  <cp:revision>25</cp:revision>
  <dcterms:created xsi:type="dcterms:W3CDTF">2018-01-14T16:20:47Z</dcterms:created>
  <dcterms:modified xsi:type="dcterms:W3CDTF">2018-01-20T14:16:05Z</dcterms:modified>
</cp:coreProperties>
</file>